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820" r:id="rId3"/>
    <p:sldId id="1874" r:id="rId4"/>
    <p:sldId id="1910" r:id="rId5"/>
    <p:sldId id="1897" r:id="rId6"/>
    <p:sldId id="1896" r:id="rId7"/>
    <p:sldId id="1875" r:id="rId8"/>
    <p:sldId id="1898" r:id="rId9"/>
    <p:sldId id="1882" r:id="rId10"/>
    <p:sldId id="1899" r:id="rId11"/>
    <p:sldId id="1883" r:id="rId12"/>
    <p:sldId id="1900" r:id="rId13"/>
    <p:sldId id="1902" r:id="rId14"/>
    <p:sldId id="1876" r:id="rId15"/>
    <p:sldId id="1877" r:id="rId16"/>
    <p:sldId id="1878" r:id="rId17"/>
    <p:sldId id="261" r:id="rId18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098"/>
    <a:srgbClr val="ADB5BF"/>
    <a:srgbClr val="778495"/>
    <a:srgbClr val="DDDEE5"/>
    <a:srgbClr val="A0AFC8"/>
    <a:srgbClr val="0081FF"/>
    <a:srgbClr val="D7DFF1"/>
    <a:srgbClr val="1E2678"/>
    <a:srgbClr val="2C1E5C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6182" autoAdjust="0"/>
  </p:normalViewPr>
  <p:slideViewPr>
    <p:cSldViewPr snapToGrid="0">
      <p:cViewPr>
        <p:scale>
          <a:sx n="60" d="100"/>
          <a:sy n="60" d="100"/>
        </p:scale>
        <p:origin x="-2586" y="-1260"/>
      </p:cViewPr>
      <p:guideLst>
        <p:guide orient="horz" pos="2159"/>
        <p:guide pos="385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7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249" y="179863"/>
            <a:ext cx="1022071" cy="14457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86742" y="38878"/>
            <a:ext cx="1339566" cy="1894838"/>
          </a:xfrm>
          <a:prstGeom prst="rect">
            <a:avLst/>
          </a:prstGeom>
        </p:spPr>
      </p:pic>
      <p:sp>
        <p:nvSpPr>
          <p:cNvPr id="115" name="文本框 114"/>
          <p:cNvSpPr txBox="1"/>
          <p:nvPr userDrawn="1"/>
        </p:nvSpPr>
        <p:spPr>
          <a:xfrm>
            <a:off x="8565202" y="902731"/>
            <a:ext cx="24685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chemeClr val="accent4">
                    <a:lumMod val="50000"/>
                  </a:schemeClr>
                </a:solidFill>
              </a:rPr>
              <a:t>HARBIN UNIVERSITY OF SCIENCE AND TECHNOLOGY</a:t>
            </a:r>
            <a:endParaRPr lang="zh-CN" altLang="en-US" sz="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2" name="图片 12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9" b="51572"/>
          <a:stretch>
            <a:fillRect/>
          </a:stretch>
        </p:blipFill>
        <p:spPr>
          <a:xfrm>
            <a:off x="9436555" y="6283731"/>
            <a:ext cx="1190559" cy="350416"/>
          </a:xfrm>
          <a:prstGeom prst="rect">
            <a:avLst/>
          </a:prstGeom>
        </p:spPr>
      </p:pic>
      <p:pic>
        <p:nvPicPr>
          <p:cNvPr id="123" name="图片 122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7" t="39378"/>
          <a:stretch>
            <a:fillRect/>
          </a:stretch>
        </p:blipFill>
        <p:spPr>
          <a:xfrm>
            <a:off x="10929882" y="6283731"/>
            <a:ext cx="1081808" cy="38295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image" Target="../media/image2.png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pic>
        <p:nvPicPr>
          <p:cNvPr id="112" name="图片 1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249" y="179863"/>
            <a:ext cx="1022071" cy="1445736"/>
          </a:xfrm>
          <a:prstGeom prst="rect">
            <a:avLst/>
          </a:prstGeom>
        </p:spPr>
      </p:pic>
      <p:pic>
        <p:nvPicPr>
          <p:cNvPr id="113" name="图片 1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86742" y="38878"/>
            <a:ext cx="1339566" cy="1894838"/>
          </a:xfrm>
          <a:prstGeom prst="rect">
            <a:avLst/>
          </a:prstGeom>
        </p:spPr>
      </p:pic>
      <p:sp>
        <p:nvSpPr>
          <p:cNvPr id="114" name="文本框 113"/>
          <p:cNvSpPr txBox="1"/>
          <p:nvPr userDrawn="1"/>
        </p:nvSpPr>
        <p:spPr>
          <a:xfrm>
            <a:off x="8565202" y="902731"/>
            <a:ext cx="24685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chemeClr val="accent4">
                    <a:lumMod val="50000"/>
                  </a:schemeClr>
                </a:solidFill>
              </a:rPr>
              <a:t>HARBIN UNIVERSITY OF SCIENCE AND TECHNOLOGY</a:t>
            </a:r>
            <a:endParaRPr lang="zh-CN" altLang="en-US" sz="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5" name="图片 114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9" b="51572"/>
          <a:stretch>
            <a:fillRect/>
          </a:stretch>
        </p:blipFill>
        <p:spPr>
          <a:xfrm>
            <a:off x="9436555" y="6283731"/>
            <a:ext cx="1190559" cy="350416"/>
          </a:xfrm>
          <a:prstGeom prst="rect">
            <a:avLst/>
          </a:prstGeom>
        </p:spPr>
      </p:pic>
      <p:pic>
        <p:nvPicPr>
          <p:cNvPr id="116" name="图片 115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7" t="39378"/>
          <a:stretch>
            <a:fillRect/>
          </a:stretch>
        </p:blipFill>
        <p:spPr>
          <a:xfrm>
            <a:off x="10929882" y="6283731"/>
            <a:ext cx="1081808" cy="3829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jpeg"/><Relationship Id="rId6" Type="http://schemas.microsoft.com/office/2007/relationships/hdphoto" Target="../media/image7.wdp"/><Relationship Id="rId5" Type="http://schemas.openxmlformats.org/officeDocument/2006/relationships/image" Target="../media/image6.png"/><Relationship Id="rId4" Type="http://schemas.openxmlformats.org/officeDocument/2006/relationships/tags" Target="../tags/tag2.xml"/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2" Type="http://schemas.openxmlformats.org/officeDocument/2006/relationships/vmlDrawing" Target="../drawings/vmlDrawing1.v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themeOverride" Target="../theme/themeOverride1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0" Type="http://schemas.openxmlformats.org/officeDocument/2006/relationships/vmlDrawing" Target="../drawings/vmlDrawing2.v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śľïḍ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îšļîďe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îšļîďe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iṩḷïḍê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íṥḷiḑé"/>
          <p:cNvSpPr>
            <a:spLocks noGrp="1"/>
          </p:cNvSpPr>
          <p:nvPr>
            <p:ph type="body" sz="quarter" idx="4294967295"/>
          </p:nvPr>
        </p:nvSpPr>
        <p:spPr>
          <a:xfrm>
            <a:off x="8553650" y="1818142"/>
            <a:ext cx="1858810" cy="296271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zh-CN" altLang="en-US" sz="1600">
                <a:solidFill>
                  <a:schemeClr val="bg1"/>
                </a:solidFill>
              </a:rPr>
              <a:t>指导老</a:t>
            </a:r>
            <a:r>
              <a:rPr lang="zh-CN" altLang="en-US" sz="100">
                <a:solidFill>
                  <a:schemeClr val="bg1"/>
                </a:solidFill>
              </a:rPr>
              <a:t> </a:t>
            </a:r>
            <a:r>
              <a:rPr lang="zh-CN" altLang="en-US" sz="1600">
                <a:solidFill>
                  <a:schemeClr val="bg1"/>
                </a:solidFill>
              </a:rPr>
              <a:t>师</a:t>
            </a:r>
            <a:r>
              <a:rPr lang="zh-CN" altLang="en-US" sz="1600" dirty="0">
                <a:solidFill>
                  <a:schemeClr val="bg1"/>
                </a:solidFill>
              </a:rPr>
              <a:t>：周小新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7" name="íṧḻiḓè"/>
          <p:cNvSpPr>
            <a:spLocks noGrp="1"/>
          </p:cNvSpPr>
          <p:nvPr>
            <p:ph type="body" sz="quarter" idx="4294967295"/>
          </p:nvPr>
        </p:nvSpPr>
        <p:spPr>
          <a:xfrm>
            <a:off x="8553650" y="2149976"/>
            <a:ext cx="1858810" cy="353431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zh-CN" altLang="en-US" sz="1600">
                <a:solidFill>
                  <a:schemeClr val="bg1"/>
                </a:solidFill>
              </a:rPr>
              <a:t>答辩学生</a:t>
            </a:r>
            <a:r>
              <a:rPr lang="zh-CN" altLang="en-US" sz="100">
                <a:solidFill>
                  <a:schemeClr val="bg1"/>
                </a:solidFill>
              </a:rPr>
              <a:t> </a:t>
            </a:r>
            <a:r>
              <a:rPr lang="zh-CN" altLang="en-US" sz="1600">
                <a:solidFill>
                  <a:schemeClr val="bg1"/>
                </a:solidFill>
              </a:rPr>
              <a:t>：</a:t>
            </a:r>
            <a:r>
              <a:rPr lang="zh-CN" altLang="en-US" sz="1600" dirty="0">
                <a:solidFill>
                  <a:schemeClr val="bg1"/>
                </a:solidFill>
              </a:rPr>
              <a:t>林一一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sp>
        <p:nvSpPr>
          <p:cNvPr id="122" name="îSļiḍé"/>
          <p:cNvSpPr txBox="1"/>
          <p:nvPr/>
        </p:nvSpPr>
        <p:spPr>
          <a:xfrm>
            <a:off x="2457650" y="473716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accent6"/>
                </a:solidFill>
              </a:rPr>
              <a:t>www</a:t>
            </a:r>
            <a:r>
              <a:rPr lang="zh-CN" altLang="en-US" sz="1600">
                <a:solidFill>
                  <a:schemeClr val="accent6"/>
                </a:solidFill>
              </a:rPr>
              <a:t>.w</a:t>
            </a:r>
            <a:r>
              <a:rPr lang="zh-CN" altLang="en-US" sz="100">
                <a:solidFill>
                  <a:schemeClr val="accent6"/>
                </a:solidFill>
              </a:rPr>
              <a:t> </a:t>
            </a:r>
            <a:r>
              <a:rPr lang="zh-CN" altLang="en-US" sz="1600">
                <a:solidFill>
                  <a:schemeClr val="accent6"/>
                </a:solidFill>
              </a:rPr>
              <a:t>hu</a:t>
            </a:r>
            <a:r>
              <a:rPr lang="zh-CN" altLang="en-US" sz="1600" dirty="0">
                <a:solidFill>
                  <a:schemeClr val="accent6"/>
                </a:solidFill>
              </a:rPr>
              <a:t>.edu.cn</a:t>
            </a:r>
            <a:endParaRPr lang="en-US" altLang="zh-CN" sz="1600" dirty="0">
              <a:solidFill>
                <a:schemeClr val="accent6"/>
              </a:solidFill>
            </a:endParaRPr>
          </a:p>
        </p:txBody>
      </p:sp>
      <p:sp>
        <p:nvSpPr>
          <p:cNvPr id="128" name="iṧḻíḑè"/>
          <p:cNvSpPr txBox="1"/>
          <p:nvPr/>
        </p:nvSpPr>
        <p:spPr>
          <a:xfrm>
            <a:off x="2457650" y="188555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自强</a:t>
            </a:r>
            <a:r>
              <a:rPr lang="en-US" altLang="zh-CN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弘</a:t>
            </a:r>
            <a:r>
              <a:rPr lang="zh-CN" altLang="en-US" sz="1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毅</a:t>
            </a:r>
            <a:r>
              <a:rPr lang="en-US" altLang="zh-CN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求是</a:t>
            </a:r>
            <a:r>
              <a:rPr lang="en-US" altLang="zh-CN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拓新</a:t>
            </a:r>
            <a:endParaRPr lang="zh-CN" altLang="en-US" dirty="0"/>
          </a:p>
        </p:txBody>
      </p:sp>
      <p:pic>
        <p:nvPicPr>
          <p:cNvPr id="5" name="背景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/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9" r="16997" b="3337"/>
          <a:stretch>
            <a:fillRect/>
          </a:stretch>
        </p:blipFill>
        <p:spPr>
          <a:xfrm>
            <a:off x="2395918" y="-429"/>
            <a:ext cx="9795320" cy="6858429"/>
          </a:xfrm>
          <a:prstGeom prst="rect">
            <a:avLst/>
          </a:prstGeom>
        </p:spPr>
      </p:pic>
      <p:sp>
        <p:nvSpPr>
          <p:cNvPr id="8" name="透明"/>
          <p:cNvSpPr/>
          <p:nvPr/>
        </p:nvSpPr>
        <p:spPr>
          <a:xfrm>
            <a:off x="0" y="-429"/>
            <a:ext cx="12192000" cy="6858000"/>
          </a:xfrm>
          <a:prstGeom prst="rect">
            <a:avLst/>
          </a:prstGeom>
          <a:solidFill>
            <a:srgbClr val="DDDEE5">
              <a:alpha val="67843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5" name="几何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  <a:effectLst/>
        </p:spPr>
      </p:pic>
      <p:sp>
        <p:nvSpPr>
          <p:cNvPr id="17" name="名字"/>
          <p:cNvSpPr txBox="1"/>
          <p:nvPr/>
        </p:nvSpPr>
        <p:spPr>
          <a:xfrm>
            <a:off x="2395918" y="3074647"/>
            <a:ext cx="6596526" cy="23299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8800" b="1" kern="1200" dirty="0">
                <a:solidFill>
                  <a:schemeClr val="accent1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7200" dirty="0"/>
              <a:t>哈尔滨理工</a:t>
            </a:r>
            <a:r>
              <a:rPr lang="zh-CN" altLang="en-US" sz="100" dirty="0"/>
              <a:t> </a:t>
            </a:r>
            <a:r>
              <a:rPr lang="zh-CN" altLang="en-US" sz="7200" dirty="0"/>
              <a:t>大学</a:t>
            </a:r>
            <a:endParaRPr lang="zh-CN" altLang="en-US" sz="7200" dirty="0"/>
          </a:p>
        </p:txBody>
      </p:sp>
      <p:sp>
        <p:nvSpPr>
          <p:cNvPr id="18" name="校训"/>
          <p:cNvSpPr txBox="1"/>
          <p:nvPr/>
        </p:nvSpPr>
        <p:spPr>
          <a:xfrm>
            <a:off x="2533332" y="57285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知行统一</a:t>
            </a:r>
            <a:r>
              <a:rPr lang="en-US" altLang="zh-CN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博厚悠远</a:t>
            </a:r>
            <a:endParaRPr lang="zh-CN" altLang="en-US" dirty="0"/>
          </a:p>
        </p:txBody>
      </p:sp>
      <p:sp>
        <p:nvSpPr>
          <p:cNvPr id="20" name="副标题 19"/>
          <p:cNvSpPr>
            <a:spLocks noGrp="1"/>
          </p:cNvSpPr>
          <p:nvPr>
            <p:ph type="subTitle" idx="4294967295"/>
          </p:nvPr>
        </p:nvSpPr>
        <p:spPr>
          <a:xfrm>
            <a:off x="2457650" y="5399620"/>
            <a:ext cx="9412415" cy="558799"/>
          </a:xfrm>
          <a:prstGeom prst="rect">
            <a:avLst/>
          </a:prstGeom>
        </p:spPr>
        <p:txBody>
          <a:bodyPr/>
          <a:lstStyle/>
          <a:p>
            <a:r>
              <a:rPr lang="en-US" altLang="zh-CN" sz="2400" b="1" dirty="0"/>
              <a:t>2022</a:t>
            </a:r>
            <a:r>
              <a:rPr lang="zh-CN" altLang="zh-CN" sz="2400" b="1" dirty="0"/>
              <a:t>年引进人才</a:t>
            </a:r>
            <a:r>
              <a:rPr lang="zh-CN" altLang="zh-CN" sz="2400" b="1" dirty="0" smtClean="0">
                <a:latin typeface="+mj-ea"/>
                <a:ea typeface="+mj-ea"/>
              </a:rPr>
              <a:t>现</a:t>
            </a:r>
            <a:r>
              <a:rPr lang="zh-CN" altLang="zh-CN" sz="2400" b="1" dirty="0">
                <a:latin typeface="+mj-ea"/>
                <a:ea typeface="+mj-ea"/>
              </a:rPr>
              <a:t>场确认提交材料模板</a:t>
            </a:r>
            <a:endParaRPr lang="zh-CN" altLang="zh-CN" sz="2400" b="1" dirty="0">
              <a:latin typeface="+mj-ea"/>
              <a:ea typeface="+mj-ea"/>
            </a:endParaRPr>
          </a:p>
        </p:txBody>
      </p:sp>
      <p:sp>
        <p:nvSpPr>
          <p:cNvPr id="27" name="îSļiḍé"/>
          <p:cNvSpPr txBox="1"/>
          <p:nvPr/>
        </p:nvSpPr>
        <p:spPr>
          <a:xfrm>
            <a:off x="2457650" y="607604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accent6"/>
                </a:solidFill>
              </a:rPr>
              <a:t>www.hrbust.edu.cn</a:t>
            </a:r>
            <a:endParaRPr lang="en-US" altLang="zh-CN" sz="1600" dirty="0">
              <a:solidFill>
                <a:schemeClr val="accent6"/>
              </a:solidFill>
            </a:endParaRPr>
          </a:p>
        </p:txBody>
      </p:sp>
      <p:sp>
        <p:nvSpPr>
          <p:cNvPr id="30" name="íṡḷïďè"/>
          <p:cNvSpPr/>
          <p:nvPr/>
        </p:nvSpPr>
        <p:spPr>
          <a:xfrm>
            <a:off x="321935" y="135873"/>
            <a:ext cx="1930617" cy="6420764"/>
          </a:xfrm>
          <a:custGeom>
            <a:avLst/>
            <a:gdLst/>
            <a:ahLst/>
            <a:cxnLst/>
            <a:rect l="l" t="t" r="r" b="b"/>
            <a:pathLst>
              <a:path w="1733973" h="5766774">
                <a:moveTo>
                  <a:pt x="456363" y="5196320"/>
                </a:moveTo>
                <a:cubicBezTo>
                  <a:pt x="399489" y="5196320"/>
                  <a:pt x="362486" y="5205228"/>
                  <a:pt x="345356" y="5223044"/>
                </a:cubicBezTo>
                <a:cubicBezTo>
                  <a:pt x="328225" y="5240860"/>
                  <a:pt x="319660" y="5277862"/>
                  <a:pt x="319660" y="5334051"/>
                </a:cubicBezTo>
                <a:lnTo>
                  <a:pt x="743131" y="5334051"/>
                </a:lnTo>
                <a:cubicBezTo>
                  <a:pt x="743817" y="5321717"/>
                  <a:pt x="744159" y="5311096"/>
                  <a:pt x="744159" y="5302188"/>
                </a:cubicBezTo>
                <a:cubicBezTo>
                  <a:pt x="744159" y="5262445"/>
                  <a:pt x="734395" y="5234864"/>
                  <a:pt x="714866" y="5219447"/>
                </a:cubicBezTo>
                <a:cubicBezTo>
                  <a:pt x="695337" y="5204029"/>
                  <a:pt x="654737" y="5196320"/>
                  <a:pt x="593066" y="5196320"/>
                </a:cubicBezTo>
                <a:close/>
                <a:moveTo>
                  <a:pt x="500560" y="4834519"/>
                </a:moveTo>
                <a:lnTo>
                  <a:pt x="645486" y="4834519"/>
                </a:lnTo>
                <a:cubicBezTo>
                  <a:pt x="751697" y="4834519"/>
                  <a:pt x="829128" y="4845483"/>
                  <a:pt x="877779" y="4867410"/>
                </a:cubicBezTo>
                <a:cubicBezTo>
                  <a:pt x="926430" y="4889337"/>
                  <a:pt x="963775" y="4929595"/>
                  <a:pt x="989814" y="4988182"/>
                </a:cubicBezTo>
                <a:cubicBezTo>
                  <a:pt x="1015853" y="5046769"/>
                  <a:pt x="1028872" y="5123343"/>
                  <a:pt x="1028872" y="5217905"/>
                </a:cubicBezTo>
                <a:lnTo>
                  <a:pt x="1028872" y="5334051"/>
                </a:lnTo>
                <a:lnTo>
                  <a:pt x="1699027" y="5334051"/>
                </a:lnTo>
                <a:lnTo>
                  <a:pt x="1699027" y="5766774"/>
                </a:lnTo>
                <a:lnTo>
                  <a:pt x="34947" y="5766774"/>
                </a:lnTo>
                <a:lnTo>
                  <a:pt x="34947" y="5330968"/>
                </a:lnTo>
                <a:cubicBezTo>
                  <a:pt x="34947" y="5213108"/>
                  <a:pt x="44197" y="5122487"/>
                  <a:pt x="62699" y="5059103"/>
                </a:cubicBezTo>
                <a:cubicBezTo>
                  <a:pt x="81200" y="4995719"/>
                  <a:pt x="107924" y="4948096"/>
                  <a:pt x="142870" y="4916233"/>
                </a:cubicBezTo>
                <a:cubicBezTo>
                  <a:pt x="177817" y="4884369"/>
                  <a:pt x="220130" y="4862785"/>
                  <a:pt x="269809" y="4851478"/>
                </a:cubicBezTo>
                <a:cubicBezTo>
                  <a:pt x="319488" y="4840172"/>
                  <a:pt x="396405" y="4834519"/>
                  <a:pt x="500560" y="4834519"/>
                </a:cubicBezTo>
                <a:close/>
                <a:moveTo>
                  <a:pt x="462530" y="4153435"/>
                </a:moveTo>
                <a:cubicBezTo>
                  <a:pt x="385099" y="4153435"/>
                  <a:pt x="335591" y="4157718"/>
                  <a:pt x="314006" y="4166283"/>
                </a:cubicBezTo>
                <a:cubicBezTo>
                  <a:pt x="292422" y="4174848"/>
                  <a:pt x="281629" y="4192493"/>
                  <a:pt x="281629" y="4219217"/>
                </a:cubicBezTo>
                <a:cubicBezTo>
                  <a:pt x="281629" y="4241830"/>
                  <a:pt x="290366" y="4259132"/>
                  <a:pt x="307839" y="4271123"/>
                </a:cubicBezTo>
                <a:cubicBezTo>
                  <a:pt x="325313" y="4283115"/>
                  <a:pt x="376876" y="4289110"/>
                  <a:pt x="462530" y="4289110"/>
                </a:cubicBezTo>
                <a:lnTo>
                  <a:pt x="1239580" y="4289110"/>
                </a:lnTo>
                <a:cubicBezTo>
                  <a:pt x="1336198" y="4289110"/>
                  <a:pt x="1395813" y="4285170"/>
                  <a:pt x="1418425" y="4277290"/>
                </a:cubicBezTo>
                <a:cubicBezTo>
                  <a:pt x="1441038" y="4269410"/>
                  <a:pt x="1452344" y="4251080"/>
                  <a:pt x="1452344" y="4222301"/>
                </a:cubicBezTo>
                <a:cubicBezTo>
                  <a:pt x="1452344" y="4192836"/>
                  <a:pt x="1439325" y="4173992"/>
                  <a:pt x="1413286" y="4165769"/>
                </a:cubicBezTo>
                <a:cubicBezTo>
                  <a:pt x="1387247" y="4157546"/>
                  <a:pt x="1325234" y="4153435"/>
                  <a:pt x="1227246" y="4153435"/>
                </a:cubicBezTo>
                <a:close/>
                <a:moveTo>
                  <a:pt x="724630" y="3720712"/>
                </a:moveTo>
                <a:lnTo>
                  <a:pt x="1009343" y="3720712"/>
                </a:lnTo>
                <a:cubicBezTo>
                  <a:pt x="1176539" y="3720712"/>
                  <a:pt x="1294913" y="3724653"/>
                  <a:pt x="1364463" y="3732533"/>
                </a:cubicBezTo>
                <a:cubicBezTo>
                  <a:pt x="1434014" y="3740413"/>
                  <a:pt x="1497569" y="3765081"/>
                  <a:pt x="1555128" y="3806537"/>
                </a:cubicBezTo>
                <a:cubicBezTo>
                  <a:pt x="1612688" y="3847994"/>
                  <a:pt x="1656885" y="3904011"/>
                  <a:pt x="1687720" y="3974590"/>
                </a:cubicBezTo>
                <a:cubicBezTo>
                  <a:pt x="1718556" y="4045169"/>
                  <a:pt x="1733973" y="4127396"/>
                  <a:pt x="1733973" y="4221273"/>
                </a:cubicBezTo>
                <a:cubicBezTo>
                  <a:pt x="1733973" y="4310353"/>
                  <a:pt x="1719412" y="4390353"/>
                  <a:pt x="1690290" y="4461274"/>
                </a:cubicBezTo>
                <a:cubicBezTo>
                  <a:pt x="1661168" y="4532196"/>
                  <a:pt x="1617484" y="4589241"/>
                  <a:pt x="1559240" y="4632410"/>
                </a:cubicBezTo>
                <a:cubicBezTo>
                  <a:pt x="1500995" y="4675580"/>
                  <a:pt x="1437612" y="4701276"/>
                  <a:pt x="1369089" y="4709499"/>
                </a:cubicBezTo>
                <a:cubicBezTo>
                  <a:pt x="1300566" y="4717721"/>
                  <a:pt x="1180650" y="4721833"/>
                  <a:pt x="1009343" y="4721833"/>
                </a:cubicBezTo>
                <a:lnTo>
                  <a:pt x="724630" y="4721833"/>
                </a:lnTo>
                <a:cubicBezTo>
                  <a:pt x="557434" y="4721833"/>
                  <a:pt x="439061" y="4717893"/>
                  <a:pt x="369510" y="4710013"/>
                </a:cubicBezTo>
                <a:cubicBezTo>
                  <a:pt x="299959" y="4702132"/>
                  <a:pt x="236404" y="4677464"/>
                  <a:pt x="178845" y="4636008"/>
                </a:cubicBezTo>
                <a:cubicBezTo>
                  <a:pt x="121286" y="4594552"/>
                  <a:pt x="77088" y="4538534"/>
                  <a:pt x="46253" y="4467955"/>
                </a:cubicBezTo>
                <a:cubicBezTo>
                  <a:pt x="15418" y="4397377"/>
                  <a:pt x="0" y="4315149"/>
                  <a:pt x="0" y="4221273"/>
                </a:cubicBezTo>
                <a:cubicBezTo>
                  <a:pt x="0" y="4132193"/>
                  <a:pt x="14561" y="4052192"/>
                  <a:pt x="43683" y="3981271"/>
                </a:cubicBezTo>
                <a:cubicBezTo>
                  <a:pt x="72806" y="3910350"/>
                  <a:pt x="116489" y="3853304"/>
                  <a:pt x="174734" y="3810135"/>
                </a:cubicBezTo>
                <a:cubicBezTo>
                  <a:pt x="232978" y="3766966"/>
                  <a:pt x="296362" y="3741269"/>
                  <a:pt x="364885" y="3733047"/>
                </a:cubicBezTo>
                <a:cubicBezTo>
                  <a:pt x="433408" y="3724824"/>
                  <a:pt x="553323" y="3720712"/>
                  <a:pt x="724630" y="3720712"/>
                </a:cubicBezTo>
                <a:close/>
                <a:moveTo>
                  <a:pt x="34947" y="1927841"/>
                </a:moveTo>
                <a:lnTo>
                  <a:pt x="1699027" y="2120513"/>
                </a:lnTo>
                <a:lnTo>
                  <a:pt x="1699027" y="2660774"/>
                </a:lnTo>
                <a:cubicBezTo>
                  <a:pt x="1443361" y="2710228"/>
                  <a:pt x="1152481" y="2753885"/>
                  <a:pt x="826387" y="2791744"/>
                </a:cubicBezTo>
                <a:cubicBezTo>
                  <a:pt x="966206" y="2809003"/>
                  <a:pt x="1257086" y="2849233"/>
                  <a:pt x="1699027" y="2912435"/>
                </a:cubicBezTo>
                <a:lnTo>
                  <a:pt x="1699027" y="3449612"/>
                </a:lnTo>
                <a:lnTo>
                  <a:pt x="34947" y="3643312"/>
                </a:lnTo>
                <a:lnTo>
                  <a:pt x="34947" y="3222924"/>
                </a:lnTo>
                <a:lnTo>
                  <a:pt x="615566" y="3177201"/>
                </a:lnTo>
                <a:lnTo>
                  <a:pt x="1176882" y="3132988"/>
                </a:lnTo>
                <a:cubicBezTo>
                  <a:pt x="886398" y="3117024"/>
                  <a:pt x="505753" y="3077142"/>
                  <a:pt x="34947" y="3013340"/>
                </a:cubicBezTo>
                <a:lnTo>
                  <a:pt x="34947" y="2563996"/>
                </a:lnTo>
                <a:cubicBezTo>
                  <a:pt x="83609" y="2558021"/>
                  <a:pt x="266565" y="2542288"/>
                  <a:pt x="583816" y="2516795"/>
                </a:cubicBezTo>
                <a:lnTo>
                  <a:pt x="1216968" y="2469000"/>
                </a:lnTo>
                <a:cubicBezTo>
                  <a:pt x="814149" y="2444386"/>
                  <a:pt x="420142" y="2404129"/>
                  <a:pt x="34947" y="2348229"/>
                </a:cubicBezTo>
                <a:close/>
                <a:moveTo>
                  <a:pt x="1366005" y="1092148"/>
                </a:moveTo>
                <a:lnTo>
                  <a:pt x="1699027" y="1092148"/>
                </a:lnTo>
                <a:lnTo>
                  <a:pt x="1699027" y="1842474"/>
                </a:lnTo>
                <a:lnTo>
                  <a:pt x="34947" y="1842474"/>
                </a:lnTo>
                <a:lnTo>
                  <a:pt x="34947" y="1120927"/>
                </a:lnTo>
                <a:lnTo>
                  <a:pt x="367968" y="1120927"/>
                </a:lnTo>
                <a:lnTo>
                  <a:pt x="367968" y="1409752"/>
                </a:lnTo>
                <a:lnTo>
                  <a:pt x="683516" y="1409752"/>
                </a:lnTo>
                <a:lnTo>
                  <a:pt x="683516" y="1139429"/>
                </a:lnTo>
                <a:lnTo>
                  <a:pt x="1000092" y="1139429"/>
                </a:lnTo>
                <a:lnTo>
                  <a:pt x="1000092" y="1409752"/>
                </a:lnTo>
                <a:lnTo>
                  <a:pt x="1366005" y="1409752"/>
                </a:lnTo>
                <a:close/>
                <a:moveTo>
                  <a:pt x="448140" y="401887"/>
                </a:moveTo>
                <a:cubicBezTo>
                  <a:pt x="395377" y="401887"/>
                  <a:pt x="360773" y="411309"/>
                  <a:pt x="344328" y="430153"/>
                </a:cubicBezTo>
                <a:cubicBezTo>
                  <a:pt x="327882" y="448997"/>
                  <a:pt x="319660" y="483429"/>
                  <a:pt x="319660" y="533451"/>
                </a:cubicBezTo>
                <a:lnTo>
                  <a:pt x="689684" y="533451"/>
                </a:lnTo>
                <a:cubicBezTo>
                  <a:pt x="689684" y="484800"/>
                  <a:pt x="683003" y="450710"/>
                  <a:pt x="669641" y="431181"/>
                </a:cubicBezTo>
                <a:cubicBezTo>
                  <a:pt x="656279" y="411652"/>
                  <a:pt x="612938" y="401887"/>
                  <a:pt x="539618" y="401887"/>
                </a:cubicBezTo>
                <a:close/>
                <a:moveTo>
                  <a:pt x="489254" y="0"/>
                </a:moveTo>
                <a:cubicBezTo>
                  <a:pt x="618762" y="0"/>
                  <a:pt x="705787" y="16103"/>
                  <a:pt x="750326" y="48309"/>
                </a:cubicBezTo>
                <a:cubicBezTo>
                  <a:pt x="794866" y="80514"/>
                  <a:pt x="821590" y="143898"/>
                  <a:pt x="830498" y="238460"/>
                </a:cubicBezTo>
                <a:cubicBezTo>
                  <a:pt x="851740" y="152806"/>
                  <a:pt x="880177" y="95247"/>
                  <a:pt x="915809" y="65782"/>
                </a:cubicBezTo>
                <a:cubicBezTo>
                  <a:pt x="951441" y="36317"/>
                  <a:pt x="984161" y="17987"/>
                  <a:pt x="1013968" y="10792"/>
                </a:cubicBezTo>
                <a:cubicBezTo>
                  <a:pt x="1043776" y="3598"/>
                  <a:pt x="1125832" y="0"/>
                  <a:pt x="1260137" y="0"/>
                </a:cubicBezTo>
                <a:lnTo>
                  <a:pt x="1699027" y="0"/>
                </a:lnTo>
                <a:lnTo>
                  <a:pt x="1699027" y="401887"/>
                </a:lnTo>
                <a:lnTo>
                  <a:pt x="1146046" y="401887"/>
                </a:lnTo>
                <a:cubicBezTo>
                  <a:pt x="1056966" y="401887"/>
                  <a:pt x="1001806" y="408911"/>
                  <a:pt x="980563" y="422958"/>
                </a:cubicBezTo>
                <a:cubicBezTo>
                  <a:pt x="959321" y="437005"/>
                  <a:pt x="948700" y="473836"/>
                  <a:pt x="948700" y="533451"/>
                </a:cubicBezTo>
                <a:lnTo>
                  <a:pt x="1699027" y="533451"/>
                </a:lnTo>
                <a:lnTo>
                  <a:pt x="1699027" y="966174"/>
                </a:lnTo>
                <a:lnTo>
                  <a:pt x="34947" y="966174"/>
                </a:lnTo>
                <a:lnTo>
                  <a:pt x="34947" y="659876"/>
                </a:lnTo>
                <a:cubicBezTo>
                  <a:pt x="34947" y="455678"/>
                  <a:pt x="42827" y="317432"/>
                  <a:pt x="58587" y="245141"/>
                </a:cubicBezTo>
                <a:cubicBezTo>
                  <a:pt x="74348" y="172849"/>
                  <a:pt x="114605" y="113919"/>
                  <a:pt x="179359" y="68352"/>
                </a:cubicBezTo>
                <a:cubicBezTo>
                  <a:pt x="244113" y="22784"/>
                  <a:pt x="347411" y="0"/>
                  <a:pt x="489254" y="0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校训"/>
          <p:cNvSpPr txBox="1"/>
          <p:nvPr/>
        </p:nvSpPr>
        <p:spPr>
          <a:xfrm>
            <a:off x="2534773" y="389720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团结</a:t>
            </a:r>
            <a:r>
              <a:rPr lang="en-US" altLang="zh-CN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奋进</a:t>
            </a:r>
            <a:r>
              <a:rPr lang="en-US" altLang="zh-CN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务实</a:t>
            </a:r>
            <a:r>
              <a:rPr lang="en-US" altLang="zh-CN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8952112" y="354041"/>
            <a:ext cx="240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哈尔滨理工大学</a:t>
            </a:r>
            <a:endParaRPr lang="zh-CN" altLang="en-US" sz="2000" dirty="0">
              <a:solidFill>
                <a:schemeClr val="accent4">
                  <a:lumMod val="5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136" y="49721"/>
            <a:ext cx="952929" cy="1347934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8808746" y="685748"/>
            <a:ext cx="24685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chemeClr val="accent4">
                    <a:lumMod val="50000"/>
                  </a:schemeClr>
                </a:solidFill>
              </a:rPr>
              <a:t>HARBIN UNIVERSITY OF SCIENCE AND TECHNOLOGY</a:t>
            </a:r>
            <a:endParaRPr lang="zh-CN" altLang="en-US" sz="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custDataLst>
      <p:tags r:id="rId10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şliḓê"/>
          <p:cNvSpPr txBox="1"/>
          <p:nvPr/>
        </p:nvSpPr>
        <p:spPr>
          <a:xfrm>
            <a:off x="78929" y="59054"/>
            <a:ext cx="2694752" cy="447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④</a:t>
            </a:r>
            <a:r>
              <a:rPr lang="en-US" altLang="zh-CN" dirty="0"/>
              <a:t>-3</a:t>
            </a:r>
            <a:r>
              <a:rPr lang="zh-CN" altLang="en-US" dirty="0"/>
              <a:t>博士毕业</a:t>
            </a:r>
            <a:r>
              <a:rPr lang="zh-CN" altLang="en-US" dirty="0" smtClean="0"/>
              <a:t>证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1976755"/>
            <a:ext cx="41656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博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士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毕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业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şliḓê"/>
          <p:cNvSpPr txBox="1"/>
          <p:nvPr/>
        </p:nvSpPr>
        <p:spPr>
          <a:xfrm>
            <a:off x="85725" y="94935"/>
            <a:ext cx="2743200" cy="447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④</a:t>
            </a:r>
            <a:r>
              <a:rPr lang="en-US" altLang="zh-CN" dirty="0"/>
              <a:t>-3</a:t>
            </a:r>
            <a:r>
              <a:rPr lang="zh-CN" altLang="en-US" dirty="0"/>
              <a:t>博</a:t>
            </a:r>
            <a:r>
              <a:rPr lang="zh-CN" altLang="en-US" dirty="0" smtClean="0"/>
              <a:t>士学</a:t>
            </a:r>
            <a:r>
              <a:rPr lang="zh-CN" altLang="en-US" dirty="0"/>
              <a:t>位证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20320" y="1763395"/>
            <a:ext cx="416560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博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士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学位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şliḓê"/>
          <p:cNvSpPr txBox="1"/>
          <p:nvPr/>
        </p:nvSpPr>
        <p:spPr>
          <a:xfrm>
            <a:off x="-1" y="94936"/>
            <a:ext cx="8655269" cy="8509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④</a:t>
            </a:r>
            <a:r>
              <a:rPr lang="en-US" altLang="zh-CN" dirty="0" smtClean="0"/>
              <a:t>-</a:t>
            </a:r>
            <a:r>
              <a:rPr lang="en-US" altLang="zh-CN" dirty="0"/>
              <a:t>4 </a:t>
            </a:r>
            <a:r>
              <a:rPr lang="zh-CN" altLang="en-US" dirty="0" smtClean="0"/>
              <a:t>应届</a:t>
            </a:r>
            <a:r>
              <a:rPr lang="zh-CN" altLang="en-US" dirty="0"/>
              <a:t>毕业</a:t>
            </a:r>
            <a:r>
              <a:rPr lang="zh-CN" altLang="en-US" dirty="0" smtClean="0"/>
              <a:t>生应提供由毕业院校出具能够按期获得学历、学位及研究方向的证明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2400681"/>
            <a:ext cx="416560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  <a:sym typeface="+mn-ea"/>
              </a:rPr>
              <a:t>贴应届毕业生证明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904" y="76200"/>
            <a:ext cx="9784080" cy="737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zh-CN" sz="2800" b="1" dirty="0"/>
              <a:t>⑤《普通高等学校录取新生名册》（高考录取三联单）复印件</a:t>
            </a:r>
            <a:endParaRPr lang="zh-CN" altLang="zh-CN" sz="2800" b="1" dirty="0"/>
          </a:p>
          <a:p>
            <a:pPr algn="l"/>
            <a:r>
              <a:rPr lang="en-US" altLang="zh-CN" sz="1400" dirty="0"/>
              <a:t>     </a:t>
            </a:r>
            <a:r>
              <a:rPr lang="zh-CN" altLang="zh-CN" sz="1400" dirty="0"/>
              <a:t>（可在本科毕业院校的档案馆、招生或教务部门查询，仅复印本人所在页），必须复印完整清晰并加盖公章</a:t>
            </a:r>
            <a:endParaRPr lang="zh-CN" altLang="zh-CN" sz="1400" dirty="0"/>
          </a:p>
        </p:txBody>
      </p:sp>
      <p:sp>
        <p:nvSpPr>
          <p:cNvPr id="3" name="矩形 2"/>
          <p:cNvSpPr/>
          <p:nvPr/>
        </p:nvSpPr>
        <p:spPr>
          <a:xfrm>
            <a:off x="111904" y="1284238"/>
            <a:ext cx="411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  <a:sym typeface="+mn-ea"/>
              </a:rPr>
              <a:t>贴普通高等学校录取新生名册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" y="127000"/>
            <a:ext cx="86118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</a:rPr>
              <a:t>⑥</a:t>
            </a:r>
            <a:r>
              <a:rPr lang="zh-CN" altLang="zh-CN" sz="2400" b="1" dirty="0"/>
              <a:t>各类证书和科研成果，其中SCI、SSCI、EI收录论文需提供检索证明，明确标注中科院JCR大类分区；科研项目需提供立项通知书及证明个人参与名次的相关材</a:t>
            </a:r>
            <a:r>
              <a:rPr lang="zh-CN" altLang="zh-CN" sz="2400" b="1" dirty="0" smtClean="0"/>
              <a:t>料</a:t>
            </a:r>
            <a:r>
              <a:rPr lang="zh-CN" altLang="en-US" sz="1600" dirty="0" smtClean="0">
                <a:solidFill>
                  <a:srgbClr val="000000"/>
                </a:solidFill>
              </a:rPr>
              <a:t>（</a:t>
            </a:r>
            <a:r>
              <a:rPr lang="zh-CN" altLang="en-US" sz="1600" dirty="0"/>
              <a:t>根据证明材料自行增加页</a:t>
            </a:r>
            <a:r>
              <a:rPr lang="zh-CN" altLang="en-US" sz="1600" dirty="0" smtClean="0"/>
              <a:t>数</a:t>
            </a:r>
            <a:r>
              <a:rPr lang="zh-CN" altLang="en-US" sz="1600" dirty="0">
                <a:solidFill>
                  <a:srgbClr val="000000"/>
                </a:solidFill>
              </a:rPr>
              <a:t>）</a:t>
            </a:r>
            <a:endParaRPr lang="zh-CN" altLang="en-US" sz="1600" dirty="0">
              <a:solidFill>
                <a:srgbClr val="000000"/>
              </a:solidFill>
            </a:endParaRPr>
          </a:p>
          <a:p>
            <a:endParaRPr lang="zh-CN" altLang="en-US" sz="1600" dirty="0"/>
          </a:p>
        </p:txBody>
      </p:sp>
      <p:sp>
        <p:nvSpPr>
          <p:cNvPr id="3" name="矩形 2"/>
          <p:cNvSpPr/>
          <p:nvPr/>
        </p:nvSpPr>
        <p:spPr>
          <a:xfrm>
            <a:off x="0" y="1960156"/>
            <a:ext cx="487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  <a:sym typeface="+mn-ea"/>
              </a:rPr>
              <a:t>贴证明材料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915" y="91440"/>
            <a:ext cx="802132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>
                <a:solidFill>
                  <a:srgbClr val="000000"/>
                </a:solidFill>
              </a:rPr>
              <a:t>⑦</a:t>
            </a:r>
            <a:r>
              <a:rPr lang="zh-CN" altLang="zh-CN" sz="2800" b="1" dirty="0" smtClean="0"/>
              <a:t>应</a:t>
            </a:r>
            <a:r>
              <a:rPr lang="zh-CN" altLang="zh-CN" sz="2800" b="1" dirty="0"/>
              <a:t>聘岗位需要的其它证明材</a:t>
            </a:r>
            <a:r>
              <a:rPr lang="zh-CN" altLang="zh-CN" sz="2800" b="1" dirty="0" smtClean="0"/>
              <a:t>料</a:t>
            </a:r>
            <a:r>
              <a:rPr lang="zh-CN" altLang="en-US" sz="1600" dirty="0"/>
              <a:t>（根据证明材料自行增加页</a:t>
            </a:r>
            <a:r>
              <a:rPr lang="zh-CN" altLang="en-US" sz="1600" dirty="0" smtClean="0"/>
              <a:t>数）</a:t>
            </a:r>
            <a:endParaRPr lang="zh-CN" altLang="en-US" sz="2400" dirty="0"/>
          </a:p>
          <a:p>
            <a:endParaRPr lang="zh-CN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81811" y="984796"/>
            <a:ext cx="533400" cy="479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  <a:sym typeface="+mn-ea"/>
              </a:rPr>
              <a:t>贴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应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  <a:sym typeface="+mn-ea"/>
              </a:rPr>
              <a:t>聘岗位需要的其它证明材料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ŝľïḍ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ïşļíḋe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îśḻîďè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9" r="16997" b="3337"/>
          <a:stretch>
            <a:fillRect/>
          </a:stretch>
        </p:blipFill>
        <p:spPr>
          <a:xfrm>
            <a:off x="2395918" y="-429"/>
            <a:ext cx="9795320" cy="6771619"/>
          </a:xfrm>
          <a:prstGeom prst="rect">
            <a:avLst/>
          </a:prstGeom>
        </p:spPr>
      </p:pic>
      <p:sp>
        <p:nvSpPr>
          <p:cNvPr id="9" name="透明"/>
          <p:cNvSpPr/>
          <p:nvPr/>
        </p:nvSpPr>
        <p:spPr>
          <a:xfrm>
            <a:off x="0" y="-429"/>
            <a:ext cx="12192000" cy="6858000"/>
          </a:xfrm>
          <a:prstGeom prst="rect">
            <a:avLst/>
          </a:prstGeom>
          <a:solidFill>
            <a:srgbClr val="DDDEE5">
              <a:alpha val="67843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8" name="几何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  <a:effectLst/>
        </p:spPr>
      </p:pic>
      <p:sp>
        <p:nvSpPr>
          <p:cNvPr id="2" name="íṥļïḍé" hidden="1"/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12" name="校训"/>
          <p:cNvSpPr txBox="1"/>
          <p:nvPr/>
        </p:nvSpPr>
        <p:spPr>
          <a:xfrm>
            <a:off x="1197578" y="135177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i="0" spc="600" dirty="0">
                <a:solidFill>
                  <a:schemeClr val="accent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团结</a:t>
            </a:r>
            <a:r>
              <a:rPr lang="en-US" altLang="zh-CN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奋进</a:t>
            </a:r>
            <a:r>
              <a:rPr lang="en-US" altLang="zh-CN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务实</a:t>
            </a:r>
            <a:r>
              <a:rPr lang="en-US" altLang="zh-CN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pc="6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endParaRPr lang="zh-CN" altLang="en-US" dirty="0"/>
          </a:p>
        </p:txBody>
      </p:sp>
      <p:sp>
        <p:nvSpPr>
          <p:cNvPr id="85" name="文本框 84"/>
          <p:cNvSpPr txBox="1"/>
          <p:nvPr/>
        </p:nvSpPr>
        <p:spPr>
          <a:xfrm>
            <a:off x="1101725" y="5609338"/>
            <a:ext cx="2272096" cy="461665"/>
          </a:xfrm>
          <a:prstGeom prst="rect">
            <a:avLst/>
          </a:prstGeom>
          <a:solidFill>
            <a:srgbClr val="4B5C72"/>
          </a:solidFill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zh-CN" altLang="en-US" sz="24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应聘人：</a:t>
            </a:r>
            <a:r>
              <a:rPr lang="en-US" altLang="zh-CN" sz="24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xxx</a:t>
            </a:r>
            <a:r>
              <a:rPr lang="zh-CN" altLang="en-US" sz="151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             </a:t>
            </a:r>
            <a:endParaRPr lang="zh-CN" altLang="en-US" sz="151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5918" y="3105832"/>
            <a:ext cx="688201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+mn-ea"/>
              </a:rPr>
              <a:t>报名电子邮箱为 </a:t>
            </a:r>
            <a:r>
              <a:rPr lang="zh-CN" altLang="en-US" sz="2400" dirty="0" smtClean="0">
                <a:latin typeface="+mn-ea"/>
              </a:rPr>
              <a:t>：</a:t>
            </a:r>
            <a:r>
              <a:rPr lang="zh-CN" altLang="en-US" sz="2400" dirty="0" smtClean="0">
                <a:solidFill>
                  <a:srgbClr val="0070C0"/>
                </a:solidFill>
                <a:latin typeface="+mn-ea"/>
              </a:rPr>
              <a:t>hlgbm@hrbust.edu.cn</a:t>
            </a:r>
            <a:endParaRPr lang="zh-CN" altLang="en-US" sz="2400" dirty="0" smtClean="0">
              <a:latin typeface="+mn-ea"/>
            </a:endParaRPr>
          </a:p>
          <a:p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温馨提示：</a:t>
            </a:r>
            <a:r>
              <a:rPr lang="zh-CN" altLang="zh-CN" sz="2400" dirty="0" smtClean="0">
                <a:latin typeface="+mn-ea"/>
              </a:rPr>
              <a:t>邮</a:t>
            </a:r>
            <a:r>
              <a:rPr lang="zh-CN" altLang="zh-CN" sz="2400" dirty="0">
                <a:latin typeface="+mn-ea"/>
              </a:rPr>
              <a:t>件主题标明为“单位+岗位</a:t>
            </a:r>
            <a:r>
              <a:rPr lang="en-US" altLang="zh-CN" sz="2400" dirty="0">
                <a:latin typeface="+mn-ea"/>
              </a:rPr>
              <a:t>+</a:t>
            </a:r>
            <a:r>
              <a:rPr lang="zh-CN" altLang="zh-CN" sz="2400" dirty="0">
                <a:latin typeface="+mn-ea"/>
              </a:rPr>
              <a:t>姓名”</a:t>
            </a:r>
            <a:endParaRPr lang="zh-CN" altLang="zh-CN" sz="2400" dirty="0">
              <a:latin typeface="+mn-ea"/>
            </a:endParaRPr>
          </a:p>
          <a:p>
            <a:r>
              <a:rPr lang="en-US" altLang="zh-CN" sz="2400" dirty="0">
                <a:latin typeface="+mn-ea"/>
              </a:rPr>
              <a:t>  </a:t>
            </a:r>
            <a:r>
              <a:rPr lang="zh-CN" altLang="zh-CN" sz="2400" dirty="0">
                <a:latin typeface="+mn-ea"/>
              </a:rPr>
              <a:t>（如：计算机学院+计算机专业教师+姓名）</a:t>
            </a:r>
            <a:endParaRPr lang="zh-CN" altLang="zh-CN" sz="2400" dirty="0">
              <a:latin typeface="+mn-ea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şliḓê"/>
          <p:cNvSpPr txBox="1"/>
          <p:nvPr/>
        </p:nvSpPr>
        <p:spPr>
          <a:xfrm>
            <a:off x="125095" y="89535"/>
            <a:ext cx="9698355" cy="4387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>
                <a:sym typeface="+mn-ea"/>
              </a:rPr>
              <a:t>①签字并盖章的</a:t>
            </a:r>
            <a:r>
              <a:rPr lang="en-US" altLang="zh-CN" dirty="0" smtClean="0">
                <a:sym typeface="+mn-ea"/>
              </a:rPr>
              <a:t>《</a:t>
            </a:r>
            <a:r>
              <a:rPr lang="zh-CN" altLang="zh-CN" dirty="0" smtClean="0">
                <a:sym typeface="+mn-ea"/>
              </a:rPr>
              <a:t>哈</a:t>
            </a:r>
            <a:r>
              <a:rPr lang="zh-CN" altLang="zh-CN" dirty="0">
                <a:sym typeface="+mn-ea"/>
              </a:rPr>
              <a:t>尔滨理工大</a:t>
            </a:r>
            <a:r>
              <a:rPr lang="zh-CN" altLang="zh-CN" dirty="0" smtClean="0">
                <a:sym typeface="+mn-ea"/>
              </a:rPr>
              <a:t>学</a:t>
            </a:r>
            <a:r>
              <a:rPr lang="zh-CN" altLang="zh-CN" dirty="0"/>
              <a:t>引进人才</a:t>
            </a:r>
            <a:r>
              <a:rPr lang="zh-CN" altLang="zh-CN" dirty="0" smtClean="0">
                <a:sym typeface="+mn-ea"/>
              </a:rPr>
              <a:t>报</a:t>
            </a:r>
            <a:r>
              <a:rPr lang="zh-CN" altLang="zh-CN" dirty="0">
                <a:sym typeface="+mn-ea"/>
              </a:rPr>
              <a:t>名</a:t>
            </a:r>
            <a:r>
              <a:rPr lang="zh-CN" altLang="zh-CN" dirty="0" smtClean="0">
                <a:sym typeface="+mn-ea"/>
              </a:rPr>
              <a:t>表</a:t>
            </a:r>
            <a:r>
              <a:rPr lang="en-US" altLang="zh-CN" dirty="0" smtClean="0">
                <a:sym typeface="+mn-ea"/>
              </a:rPr>
              <a:t>》</a:t>
            </a:r>
            <a:r>
              <a:rPr lang="zh-CN" altLang="en-US" dirty="0" smtClean="0">
                <a:sym typeface="+mn-ea"/>
              </a:rPr>
              <a:t>（正面）</a:t>
            </a:r>
            <a:endParaRPr lang="zh-CN" altLang="en-US" dirty="0">
              <a:solidFill>
                <a:schemeClr val="accent1"/>
              </a:solidFill>
            </a:endParaRPr>
          </a:p>
          <a:p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310" y="1770578"/>
            <a:ext cx="381000" cy="36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贴引进人才报名表正面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şliḓê"/>
          <p:cNvSpPr txBox="1"/>
          <p:nvPr/>
        </p:nvSpPr>
        <p:spPr>
          <a:xfrm>
            <a:off x="125095" y="89535"/>
            <a:ext cx="9697720" cy="4387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>
                <a:sym typeface="+mn-ea"/>
              </a:rPr>
              <a:t>①</a:t>
            </a:r>
            <a:r>
              <a:rPr lang="zh-CN" altLang="zh-CN" dirty="0" smtClean="0">
                <a:sym typeface="+mn-ea"/>
              </a:rPr>
              <a:t>签字并盖章的</a:t>
            </a:r>
            <a:r>
              <a:rPr lang="en-US" altLang="zh-CN" dirty="0" smtClean="0">
                <a:sym typeface="+mn-ea"/>
              </a:rPr>
              <a:t>《</a:t>
            </a:r>
            <a:r>
              <a:rPr lang="zh-CN" altLang="zh-CN" dirty="0" smtClean="0">
                <a:sym typeface="+mn-ea"/>
              </a:rPr>
              <a:t>哈</a:t>
            </a:r>
            <a:r>
              <a:rPr lang="zh-CN" altLang="zh-CN" dirty="0">
                <a:sym typeface="+mn-ea"/>
              </a:rPr>
              <a:t>尔滨理工大</a:t>
            </a:r>
            <a:r>
              <a:rPr lang="zh-CN" altLang="zh-CN" dirty="0" smtClean="0">
                <a:sym typeface="+mn-ea"/>
              </a:rPr>
              <a:t>学</a:t>
            </a:r>
            <a:r>
              <a:rPr lang="zh-CN" altLang="zh-CN" dirty="0"/>
              <a:t>引进人才</a:t>
            </a:r>
            <a:r>
              <a:rPr lang="zh-CN" altLang="zh-CN" dirty="0" smtClean="0">
                <a:sym typeface="+mn-ea"/>
              </a:rPr>
              <a:t>报</a:t>
            </a:r>
            <a:r>
              <a:rPr lang="zh-CN" altLang="zh-CN" dirty="0">
                <a:sym typeface="+mn-ea"/>
              </a:rPr>
              <a:t>名</a:t>
            </a:r>
            <a:r>
              <a:rPr lang="zh-CN" altLang="zh-CN" dirty="0" smtClean="0">
                <a:sym typeface="+mn-ea"/>
              </a:rPr>
              <a:t>表</a:t>
            </a:r>
            <a:r>
              <a:rPr lang="en-US" altLang="zh-CN" dirty="0" smtClean="0">
                <a:sym typeface="+mn-ea"/>
              </a:rPr>
              <a:t>》</a:t>
            </a:r>
            <a:r>
              <a:rPr lang="zh-CN" altLang="en-US" dirty="0" smtClean="0">
                <a:sym typeface="+mn-ea"/>
              </a:rPr>
              <a:t>（反面）</a:t>
            </a:r>
            <a:endParaRPr lang="zh-CN" altLang="en-US" dirty="0">
              <a:solidFill>
                <a:schemeClr val="accent1"/>
              </a:solidFill>
            </a:endParaRPr>
          </a:p>
          <a:p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310" y="1770578"/>
            <a:ext cx="381000" cy="36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贴引进人才报名表反面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şliḓê"/>
          <p:cNvSpPr txBox="1"/>
          <p:nvPr/>
        </p:nvSpPr>
        <p:spPr>
          <a:xfrm>
            <a:off x="125095" y="89535"/>
            <a:ext cx="9636125" cy="4387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>
                <a:sym typeface="+mn-ea"/>
              </a:rPr>
              <a:t>②</a:t>
            </a:r>
            <a:r>
              <a:rPr lang="zh-CN" altLang="zh-CN" dirty="0" smtClean="0">
                <a:sym typeface="+mn-ea"/>
              </a:rPr>
              <a:t>签字并盖章的</a:t>
            </a:r>
            <a:r>
              <a:rPr lang="en-US" altLang="zh-CN" dirty="0" smtClean="0">
                <a:sym typeface="+mn-ea"/>
              </a:rPr>
              <a:t>《</a:t>
            </a:r>
            <a:r>
              <a:rPr lang="zh-CN" altLang="zh-CN" dirty="0" smtClean="0">
                <a:sym typeface="+mn-ea"/>
              </a:rPr>
              <a:t>哈</a:t>
            </a:r>
            <a:r>
              <a:rPr lang="zh-CN" altLang="zh-CN" dirty="0">
                <a:sym typeface="+mn-ea"/>
              </a:rPr>
              <a:t>尔滨理工大</a:t>
            </a:r>
            <a:r>
              <a:rPr lang="zh-CN" altLang="zh-CN" dirty="0" smtClean="0">
                <a:sym typeface="+mn-ea"/>
              </a:rPr>
              <a:t>学</a:t>
            </a:r>
            <a:r>
              <a:rPr lang="zh-CN" altLang="zh-CN" dirty="0"/>
              <a:t>引进人才</a:t>
            </a:r>
            <a:r>
              <a:rPr lang="zh-CN" altLang="zh-CN" dirty="0" smtClean="0">
                <a:sym typeface="+mn-ea"/>
              </a:rPr>
              <a:t>思</a:t>
            </a:r>
            <a:r>
              <a:rPr lang="zh-CN" altLang="zh-CN" dirty="0">
                <a:sym typeface="+mn-ea"/>
              </a:rPr>
              <a:t>想政治鉴定</a:t>
            </a:r>
            <a:r>
              <a:rPr lang="zh-CN" altLang="zh-CN" dirty="0" smtClean="0">
                <a:sym typeface="+mn-ea"/>
              </a:rPr>
              <a:t>表</a:t>
            </a:r>
            <a:r>
              <a:rPr lang="en-US" altLang="zh-CN" dirty="0" smtClean="0">
                <a:sym typeface="+mn-ea"/>
              </a:rPr>
              <a:t>》</a:t>
            </a:r>
            <a:endParaRPr lang="zh-CN" altLang="en-US" dirty="0">
              <a:solidFill>
                <a:schemeClr val="accent1"/>
              </a:solidFill>
            </a:endParaRPr>
          </a:p>
          <a:p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070" y="1777276"/>
            <a:ext cx="396240" cy="3138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贴思想政治鉴定表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7897" y="2136338"/>
            <a:ext cx="4521666" cy="2585323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身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份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证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正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面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92226" y="2136338"/>
            <a:ext cx="4521666" cy="2585323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身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份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证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反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面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îşliḓê"/>
          <p:cNvSpPr txBox="1"/>
          <p:nvPr/>
        </p:nvSpPr>
        <p:spPr>
          <a:xfrm>
            <a:off x="153670" y="89535"/>
            <a:ext cx="4476115" cy="4667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③</a:t>
            </a:r>
            <a:r>
              <a:rPr lang="zh-CN" altLang="zh-CN" dirty="0"/>
              <a:t>居民二代身份证正、反面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şliḓê"/>
          <p:cNvSpPr txBox="1"/>
          <p:nvPr/>
        </p:nvSpPr>
        <p:spPr>
          <a:xfrm>
            <a:off x="88265" y="89535"/>
            <a:ext cx="2731135" cy="457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④</a:t>
            </a:r>
            <a:r>
              <a:rPr lang="en-US" altLang="zh-CN" dirty="0"/>
              <a:t>-1</a:t>
            </a:r>
            <a:r>
              <a:rPr lang="zh-CN" altLang="en-US" dirty="0"/>
              <a:t>本科毕业</a:t>
            </a:r>
            <a:r>
              <a:rPr lang="zh-CN" altLang="en-US" dirty="0" smtClean="0"/>
              <a:t>证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630" y="2041525"/>
            <a:ext cx="368935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本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科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毕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业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证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şliḓê"/>
          <p:cNvSpPr txBox="1"/>
          <p:nvPr/>
        </p:nvSpPr>
        <p:spPr>
          <a:xfrm>
            <a:off x="88265" y="89535"/>
            <a:ext cx="2715895" cy="457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④</a:t>
            </a:r>
            <a:r>
              <a:rPr lang="en-US" altLang="zh-CN" dirty="0"/>
              <a:t>-1</a:t>
            </a:r>
            <a:r>
              <a:rPr lang="zh-CN" altLang="en-US" dirty="0"/>
              <a:t>本</a:t>
            </a:r>
            <a:r>
              <a:rPr lang="zh-CN" altLang="en-US" dirty="0" smtClean="0"/>
              <a:t>科学</a:t>
            </a:r>
            <a:r>
              <a:rPr lang="zh-CN" altLang="en-US" dirty="0"/>
              <a:t>位证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265" y="1990090"/>
            <a:ext cx="35941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本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科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学位证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şliḓê"/>
          <p:cNvSpPr txBox="1"/>
          <p:nvPr/>
        </p:nvSpPr>
        <p:spPr>
          <a:xfrm>
            <a:off x="36735" y="85068"/>
            <a:ext cx="2645505" cy="447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④</a:t>
            </a:r>
            <a:r>
              <a:rPr lang="en-US" altLang="zh-CN" dirty="0"/>
              <a:t>-2</a:t>
            </a:r>
            <a:r>
              <a:rPr lang="zh-CN" altLang="en-US" dirty="0"/>
              <a:t>硕士毕业</a:t>
            </a:r>
            <a:r>
              <a:rPr lang="zh-CN" altLang="en-US" dirty="0" smtClean="0"/>
              <a:t>证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735" y="1837055"/>
            <a:ext cx="396875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硕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士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毕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业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  <a:sym typeface="+mn-ea"/>
              </a:rPr>
              <a:t>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şliḓê"/>
          <p:cNvSpPr txBox="1"/>
          <p:nvPr/>
        </p:nvSpPr>
        <p:spPr>
          <a:xfrm>
            <a:off x="26575" y="89220"/>
            <a:ext cx="2670905" cy="447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④</a:t>
            </a:r>
            <a:r>
              <a:rPr lang="en-US" altLang="zh-CN" dirty="0"/>
              <a:t>-2</a:t>
            </a:r>
            <a:r>
              <a:rPr lang="zh-CN" altLang="en-US" dirty="0"/>
              <a:t>硕</a:t>
            </a:r>
            <a:r>
              <a:rPr lang="zh-CN" altLang="en-US" dirty="0" smtClean="0"/>
              <a:t>士学</a:t>
            </a:r>
            <a:r>
              <a:rPr lang="zh-CN" altLang="en-US" dirty="0"/>
              <a:t>位证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1851660"/>
            <a:ext cx="40640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此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处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粘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贴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硕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士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sym typeface="+mn-ea"/>
              </a:rPr>
              <a:t>学位证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THINKCELLSHAPEDONOTDELETE" val="tA6S0wzOvQ8a50SA42PUNRg"/>
</p:tagLst>
</file>

<file path=ppt/tags/tag3.xml><?xml version="1.0" encoding="utf-8"?>
<p:tagLst xmlns:p="http://schemas.openxmlformats.org/presentationml/2006/main">
  <p:tag name="ISLIDE.VECTOR" val="#186220;#186256;#186214;"/>
  <p:tag name="ISLIDE.TEMPLATE" val="https://www.islide.cc;"/>
</p:tagLst>
</file>

<file path=ppt/tags/tag4.xml><?xml version="1.0" encoding="utf-8"?>
<p:tagLst xmlns:p="http://schemas.openxmlformats.org/presentationml/2006/main">
  <p:tag name="THINKCELLSHAPEDONOTDELETE" val="thinkcellActiveDocDoNotDelete"/>
</p:tagLst>
</file>

<file path=ppt/tags/tag5.xml><?xml version="1.0" encoding="utf-8"?>
<p:tagLst xmlns:p="http://schemas.openxmlformats.org/presentationml/2006/main">
  <p:tag name="THINKCELLSHAPEDONOTDELETE" val="t1Smkff3fSzGMOuItfjj3Fw"/>
</p:tagLst>
</file>

<file path=ppt/tags/tag6.xml><?xml version="1.0" encoding="utf-8"?>
<p:tagLst xmlns:p="http://schemas.openxmlformats.org/presentationml/2006/main">
  <p:tag name="ISLIDE.TEMPLATE" val="https://www.islide.cc;"/>
</p:tagLst>
</file>

<file path=ppt/tags/tag7.xml><?xml version="1.0" encoding="utf-8"?>
<p:tagLst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225bf695-daa2-4759-97b7-6398e4bba18c"/>
  <p:tag name="THINKCELLUNDODONOTDELETE" val="0"/>
  <p:tag name="ISLIDE.TEMPLATE" val="#477685"/>
</p:tagLst>
</file>

<file path=ppt/theme/theme1.xml><?xml version="1.0" encoding="utf-8"?>
<a:theme xmlns:a="http://schemas.openxmlformats.org/drawingml/2006/main" name="主题5">
  <a:themeElements>
    <a:clrScheme name="四月主题色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11A51"/>
      </a:accent1>
      <a:accent2>
        <a:srgbClr val="E60012"/>
      </a:accent2>
      <a:accent3>
        <a:srgbClr val="7980B5"/>
      </a:accent3>
      <a:accent4>
        <a:srgbClr val="ECEFF4"/>
      </a:accent4>
      <a:accent5>
        <a:srgbClr val="343D74"/>
      </a:accent5>
      <a:accent6>
        <a:srgbClr val="778495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四月主题色">
    <a:dk1>
      <a:srgbClr val="000000"/>
    </a:dk1>
    <a:lt1>
      <a:srgbClr val="FFFFFF"/>
    </a:lt1>
    <a:dk2>
      <a:srgbClr val="778495"/>
    </a:dk2>
    <a:lt2>
      <a:srgbClr val="F0F0F0"/>
    </a:lt2>
    <a:accent1>
      <a:srgbClr val="111A51"/>
    </a:accent1>
    <a:accent2>
      <a:srgbClr val="E60012"/>
    </a:accent2>
    <a:accent3>
      <a:srgbClr val="7980B5"/>
    </a:accent3>
    <a:accent4>
      <a:srgbClr val="ECEFF4"/>
    </a:accent4>
    <a:accent5>
      <a:srgbClr val="343D74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菠萝煮茶</Template>
  <TotalTime>0</TotalTime>
  <Words>800</Words>
  <Application>WPS 演示</Application>
  <PresentationFormat>自定义</PresentationFormat>
  <Paragraphs>174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Calibri</vt:lpstr>
      <vt:lpstr>华文行楷</vt:lpstr>
      <vt:lpstr>Arial Unicode MS</vt:lpstr>
      <vt:lpstr>等线</vt:lpstr>
      <vt:lpstr>主题5</vt:lpstr>
      <vt:lpstr>TCLayout.ActiveDocument.1</vt:lpstr>
      <vt:lpstr>TCLayout.ActiveDocument.1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哈尔滨理工大学</Company>
  <LinksUpToDate>false</LinksUpToDate>
  <SharedDoc>false</SharedDoc>
  <HyperlinksChanged>false</HyperlinksChanged>
  <AppVersion>14.0000</AppVersion>
  <Manager>罗林金</Manager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罗林金</dc:creator>
  <cp:lastModifiedBy>Visvajit</cp:lastModifiedBy>
  <cp:revision>65</cp:revision>
  <cp:lastPrinted>2020-09-09T16:00:00Z</cp:lastPrinted>
  <dcterms:created xsi:type="dcterms:W3CDTF">2020-09-09T16:00:00Z</dcterms:created>
  <dcterms:modified xsi:type="dcterms:W3CDTF">2022-06-01T09:23:12Z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iSlide.TEMPLATE">
    <vt:lpwstr>67a787e4-bbb0-4b7b-a406-d39e9dc1117d</vt:lpwstr>
  </property>
  <property fmtid="{D5CDD505-2E9C-101B-9397-08002B2CF9AE}" pid="4" name="ICV">
    <vt:lpwstr>9AC1E34206424BEEB3EF0EFC2D155BBC</vt:lpwstr>
  </property>
  <property fmtid="{D5CDD505-2E9C-101B-9397-08002B2CF9AE}" pid="5" name="KSOProductBuildVer">
    <vt:lpwstr>2052-11.1.0.10314</vt:lpwstr>
  </property>
</Properties>
</file>